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5" r:id="rId5"/>
    <p:sldId id="261" r:id="rId6"/>
    <p:sldId id="263" r:id="rId7"/>
    <p:sldId id="268" r:id="rId8"/>
    <p:sldId id="270" r:id="rId9"/>
    <p:sldId id="266" r:id="rId10"/>
    <p:sldId id="262" r:id="rId11"/>
    <p:sldId id="264" r:id="rId12"/>
    <p:sldId id="267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8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16531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6190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35256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22978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3305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05535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73471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59271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5129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57190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99173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99D0-1702-47FB-8DDC-D852D1EB2991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5041-056F-4931-A5E8-688E44A1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7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048672" cy="266429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Все, что Вы должны знать о ЕГЭ , но забыли или постеснялись спросить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068960"/>
            <a:ext cx="3854180" cy="3638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3212976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на родительском собрании 11 класса МБОУ СШ №4 </a:t>
            </a:r>
          </a:p>
          <a:p>
            <a:r>
              <a:rPr lang="ru-RU" dirty="0" smtClean="0"/>
              <a:t>г-к Анапа</a:t>
            </a:r>
          </a:p>
          <a:p>
            <a:r>
              <a:rPr lang="ru-RU" dirty="0" smtClean="0"/>
              <a:t>учителя </a:t>
            </a:r>
            <a:r>
              <a:rPr lang="ru-RU" smtClean="0"/>
              <a:t>высшей категории русского </a:t>
            </a:r>
            <a:r>
              <a:rPr lang="ru-RU" dirty="0" smtClean="0"/>
              <a:t>языка и литературы</a:t>
            </a:r>
          </a:p>
          <a:p>
            <a:r>
              <a:rPr lang="ru-RU" dirty="0" smtClean="0"/>
              <a:t>Васильевой Маргариты Николаевны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701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>
            <a:off x="0" y="3288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20072" y="456004"/>
            <a:ext cx="2520280" cy="99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3288"/>
            <a:ext cx="7344816" cy="905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632"/>
            <a:ext cx="5111526" cy="62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64" y="20795"/>
            <a:ext cx="72956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ЕГЭ принципиально отличается от     традиционных     </a:t>
            </a:r>
          </a:p>
          <a:p>
            <a:pPr algn="r"/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экзаменов? </a:t>
            </a:r>
            <a:endParaRPr lang="ru-RU" sz="28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996952"/>
            <a:ext cx="2880320" cy="35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90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>
            <a:off x="-108520" y="16878"/>
            <a:ext cx="925252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3408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6120680" cy="765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30976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узнать когда и куда приходить?  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287435"/>
            <a:ext cx="7200800" cy="5381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1467817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целях информирования граждан о порядке проведения ЕГЭ </a:t>
            </a:r>
            <a:r>
              <a:rPr lang="ru-RU" dirty="0" smtClean="0"/>
              <a:t>в </a:t>
            </a:r>
            <a:r>
              <a:rPr lang="ru-RU" dirty="0"/>
              <a:t>средствах массовой информации</a:t>
            </a:r>
            <a:r>
              <a:rPr lang="ru-RU" dirty="0" smtClean="0"/>
              <a:t>, </a:t>
            </a:r>
            <a:r>
              <a:rPr lang="ru-RU" dirty="0"/>
              <a:t>на официальных сайтах органов исполнительной власти субъектов Российской Федерации, учредителей или отдельных сайтах, посвященных вопросам проведения ЕГЭ, публикуется следующая информация: </a:t>
            </a:r>
          </a:p>
          <a:p>
            <a:r>
              <a:rPr lang="ru-RU" dirty="0"/>
              <a:t>       о сроках и местах регистрации на сдачу ЕГЭ - до 31 декабря; </a:t>
            </a:r>
          </a:p>
          <a:p>
            <a:r>
              <a:rPr lang="ru-RU" dirty="0"/>
              <a:t>       о сроках проведения ЕГЭ - до 1 апреля; </a:t>
            </a:r>
          </a:p>
          <a:p>
            <a:r>
              <a:rPr lang="ru-RU" dirty="0"/>
              <a:t>       о сроках, местах и порядке подачи и рассмотрения апелляций - до 20 апреля; </a:t>
            </a:r>
          </a:p>
          <a:p>
            <a:r>
              <a:rPr lang="ru-RU" dirty="0"/>
              <a:t>       о местах расположения ППЭ, о сроках, местах и порядке информирования о результатах ЕГЭ и выдачи свидетельств о результатах ЕГЭ - не позднее чем за две недели до начала экзаменов. </a:t>
            </a:r>
          </a:p>
          <a:p>
            <a:r>
              <a:rPr lang="ru-RU" dirty="0"/>
              <a:t>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904138"/>
            <a:ext cx="2250948" cy="36522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397" y="3868474"/>
            <a:ext cx="705300" cy="10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99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 flipV="1">
            <a:off x="107500" y="3289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61059"/>
            <a:ext cx="6192688" cy="2696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50576" y="1072554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ЕГЭ допускаются выпускники </a:t>
            </a:r>
            <a:r>
              <a:rPr lang="ru-RU" dirty="0"/>
              <a:t>школ Российской Федерации </a:t>
            </a:r>
            <a:r>
              <a:rPr lang="ru-RU" b="1" u="sng" dirty="0" smtClean="0"/>
              <a:t>имеющие УДОВЛЕТВОРИТЕЛЬНЫЕ </a:t>
            </a:r>
            <a:r>
              <a:rPr lang="ru-RU" b="1" u="sng" dirty="0"/>
              <a:t>итоговые школьные отметки по всем общеобразовательным предметам за 10-11(12) классы и допущенные к ЕГЭ педагогическим советом своего образовательного </a:t>
            </a:r>
            <a:r>
              <a:rPr lang="ru-RU" b="1" u="sng" dirty="0" smtClean="0"/>
              <a:t>учреждения(как правило решение выносится до 25 мая)</a:t>
            </a:r>
            <a:endParaRPr lang="ru-RU" b="1" u="sng" dirty="0"/>
          </a:p>
          <a:p>
            <a:r>
              <a:rPr lang="ru-RU" dirty="0" smtClean="0"/>
              <a:t>Выпускники </a:t>
            </a:r>
            <a:r>
              <a:rPr lang="ru-RU" dirty="0"/>
              <a:t>с ограниченными возможностями здоровья</a:t>
            </a:r>
          </a:p>
          <a:p>
            <a:r>
              <a:rPr lang="ru-RU" dirty="0"/>
              <a:t>в</a:t>
            </a:r>
            <a:r>
              <a:rPr lang="ru-RU" dirty="0" smtClean="0"/>
              <a:t>праве </a:t>
            </a:r>
            <a:r>
              <a:rPr lang="ru-RU" dirty="0"/>
              <a:t>сдать любой из предметов ЕГЭ на добровольной </a:t>
            </a:r>
            <a:r>
              <a:rPr lang="ru-RU" dirty="0" smtClean="0"/>
              <a:t>основе. </a:t>
            </a:r>
            <a:endParaRPr lang="ru-RU" dirty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502531" y="0"/>
            <a:ext cx="6138938" cy="762963"/>
            <a:chOff x="1259632" y="0"/>
            <a:chExt cx="5760640" cy="762963"/>
          </a:xfrm>
        </p:grpSpPr>
        <p:sp>
          <p:nvSpPr>
            <p:cNvPr id="6" name="Овал 5"/>
            <p:cNvSpPr/>
            <p:nvPr/>
          </p:nvSpPr>
          <p:spPr>
            <a:xfrm>
              <a:off x="1907704" y="0"/>
              <a:ext cx="4392488" cy="762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9632" y="116632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 допустят ли к экзамену?</a:t>
              </a:r>
              <a:endPara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2576360" y="3746435"/>
            <a:ext cx="4392488" cy="5545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92284" y="3777748"/>
            <a:ext cx="576064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чем приходить?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9984" y="4509120"/>
            <a:ext cx="6137848" cy="2186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59228" y="4664191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Это экзамен! </a:t>
            </a:r>
            <a:r>
              <a:rPr lang="ru-RU" dirty="0" smtClean="0"/>
              <a:t>Исключены: вызывающая, пляжная, неопрятная одежда; мешающие другим участникам экзамена  - обувь ( «громкие» шпильки, сланцы и т.д.) украшения и аксессуары (монисты, браслеты и т.д.). А также пища (любая -  продолжительность экзамена не более 4 часов, прием пищи не предусмотрен) и напитки кроме простой(негазированной бутилированной)  воды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7" r="27332" b="15502"/>
          <a:stretch/>
        </p:blipFill>
        <p:spPr>
          <a:xfrm flipH="1">
            <a:off x="7949813" y="4506900"/>
            <a:ext cx="877221" cy="21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986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>
            <a:off x="0" y="3288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12393" y="130219"/>
            <a:ext cx="6552728" cy="89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98629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необходимо непосредственно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перед </a:t>
            </a:r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разрешено  во время экзамена?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8417" y="1235035"/>
            <a:ext cx="6494362" cy="550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0" i="0" dirty="0">
              <a:solidFill>
                <a:srgbClr val="5D5D5D"/>
              </a:solidFill>
              <a:effectLst/>
              <a:latin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153" y="1346927"/>
            <a:ext cx="64943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Все участники ЕГЭ должны явиться в ППЭ в день и время, указанные в пропуске, имея при себе: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пропуск на ЕГЭ (заполненный и зарегистрированный);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документ, удостоверяющий личность (свидетельство о рождении не является таким документом);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гелевую</a:t>
            </a:r>
            <a:r>
              <a:rPr lang="ru-RU" dirty="0"/>
              <a:t> или капиллярную ручку с </a:t>
            </a:r>
            <a:r>
              <a:rPr lang="ru-RU" b="1" dirty="0"/>
              <a:t>черными чернилами;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дополнительные устройства и материалы, которые можно использовать по отдельным </a:t>
            </a:r>
            <a:r>
              <a:rPr lang="ru-RU" dirty="0" smtClean="0"/>
              <a:t>предметам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Экзамены начинаются по местному времени в 10.00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 подготовительные мероприятия (проведение инструктажа, заполнение области регистрации бланков ЕГЭ и др.) выделяется время до 30 минут, которое не включается в продолжительность выполнения экзаменационной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b="1" u="sng" dirty="0"/>
              <a:t>Разрешено пользоваться во время ЕГЭ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Математика - линейка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Физика - линейка и непрограммируемый калькулятор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Химия - непрограммируемый калькулятор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География - линейка, транспортир, непрограммируемый калькулятор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8417" y="43819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9" y="3383184"/>
            <a:ext cx="2184454" cy="33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04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>
            <a:off x="53750" y="329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152991"/>
            <a:ext cx="5414242" cy="683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987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Пришел (пришла), что дальше?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251121"/>
            <a:ext cx="6494362" cy="2179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0477" y="1457087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 сопровождении организатора пройти в аудиторию, взяв с собой только паспорт, пропуск, ручку и разрешенные для использования </a:t>
            </a:r>
            <a:r>
              <a:rPr lang="ru-RU" dirty="0" smtClean="0"/>
              <a:t>дополнительные материалы (разрешается негазированная бутилированная вода)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Занять место, указанное организатором, меняться местами без указания организаторов </a:t>
            </a:r>
            <a:r>
              <a:rPr lang="ru-RU" dirty="0" smtClean="0"/>
              <a:t>запрещено.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94" y="3717032"/>
            <a:ext cx="54689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367" y="4229795"/>
            <a:ext cx="2232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6226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V="1">
            <a:off x="53750" y="329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152991"/>
            <a:ext cx="1872208" cy="480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3143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Дальше?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3" y="836712"/>
            <a:ext cx="592717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7" y="733715"/>
            <a:ext cx="587309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Внимательно </a:t>
            </a:r>
            <a:r>
              <a:rPr lang="ru-RU" sz="2000" b="1" dirty="0"/>
              <a:t>прослушать инструктаж, проводимый организаторами в аудитории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Обратить внимание на целостность упаковки материалов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Получить от организаторов запечатанные индивидуальные пакеты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Получить от организаторов черновики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3084123"/>
            <a:ext cx="3960440" cy="480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71700" y="308412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шпаргалки  и мобильники?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84" y="3789040"/>
            <a:ext cx="41668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184" y="3879046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Категорически НЕТ! Даже просто телефон </a:t>
            </a:r>
            <a:r>
              <a:rPr lang="ru-RU" sz="2400" b="1" dirty="0" smtClean="0"/>
              <a:t>в кармане - </a:t>
            </a:r>
            <a:r>
              <a:rPr lang="ru-RU" b="1" dirty="0" smtClean="0"/>
              <a:t>это повод сдавать ЕГЭ </a:t>
            </a:r>
            <a:r>
              <a:rPr lang="ru-RU" b="1" u="sng" dirty="0" smtClean="0"/>
              <a:t>через год</a:t>
            </a:r>
            <a:r>
              <a:rPr lang="ru-RU" b="1" dirty="0" smtClean="0"/>
              <a:t>! Апелляции и мольбы бесполезны! </a:t>
            </a:r>
          </a:p>
          <a:p>
            <a:r>
              <a:rPr lang="ru-RU" b="1" dirty="0" smtClean="0"/>
              <a:t>Ваши дети умны  и хорошо подготовлены, не стоит шпаргалка административных последствий. Обращение «за помощью» к мошенникам и вовсе грозит уголовным преследованием!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43156"/>
            <a:ext cx="1759074" cy="164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5076056" y="3879046"/>
            <a:ext cx="1850065" cy="2519978"/>
          </a:xfrm>
          <a:custGeom>
            <a:avLst/>
            <a:gdLst>
              <a:gd name="connsiteX0" fmla="*/ 0 w 1850065"/>
              <a:gd name="connsiteY0" fmla="*/ 0 h 2519978"/>
              <a:gd name="connsiteX1" fmla="*/ 95693 w 1850065"/>
              <a:gd name="connsiteY1" fmla="*/ 116958 h 2519978"/>
              <a:gd name="connsiteX2" fmla="*/ 148856 w 1850065"/>
              <a:gd name="connsiteY2" fmla="*/ 223284 h 2519978"/>
              <a:gd name="connsiteX3" fmla="*/ 191386 w 1850065"/>
              <a:gd name="connsiteY3" fmla="*/ 308344 h 2519978"/>
              <a:gd name="connsiteX4" fmla="*/ 244549 w 1850065"/>
              <a:gd name="connsiteY4" fmla="*/ 404038 h 2519978"/>
              <a:gd name="connsiteX5" fmla="*/ 297712 w 1850065"/>
              <a:gd name="connsiteY5" fmla="*/ 467833 h 2519978"/>
              <a:gd name="connsiteX6" fmla="*/ 404037 w 1850065"/>
              <a:gd name="connsiteY6" fmla="*/ 648586 h 2519978"/>
              <a:gd name="connsiteX7" fmla="*/ 457200 w 1850065"/>
              <a:gd name="connsiteY7" fmla="*/ 701749 h 2519978"/>
              <a:gd name="connsiteX8" fmla="*/ 499730 w 1850065"/>
              <a:gd name="connsiteY8" fmla="*/ 776177 h 2519978"/>
              <a:gd name="connsiteX9" fmla="*/ 552893 w 1850065"/>
              <a:gd name="connsiteY9" fmla="*/ 839972 h 2519978"/>
              <a:gd name="connsiteX10" fmla="*/ 574158 w 1850065"/>
              <a:gd name="connsiteY10" fmla="*/ 871870 h 2519978"/>
              <a:gd name="connsiteX11" fmla="*/ 616689 w 1850065"/>
              <a:gd name="connsiteY11" fmla="*/ 925033 h 2519978"/>
              <a:gd name="connsiteX12" fmla="*/ 659219 w 1850065"/>
              <a:gd name="connsiteY12" fmla="*/ 999461 h 2519978"/>
              <a:gd name="connsiteX13" fmla="*/ 691116 w 1850065"/>
              <a:gd name="connsiteY13" fmla="*/ 1031358 h 2519978"/>
              <a:gd name="connsiteX14" fmla="*/ 776177 w 1850065"/>
              <a:gd name="connsiteY14" fmla="*/ 1158949 h 2519978"/>
              <a:gd name="connsiteX15" fmla="*/ 850605 w 1850065"/>
              <a:gd name="connsiteY15" fmla="*/ 1233377 h 2519978"/>
              <a:gd name="connsiteX16" fmla="*/ 956930 w 1850065"/>
              <a:gd name="connsiteY16" fmla="*/ 1360968 h 2519978"/>
              <a:gd name="connsiteX17" fmla="*/ 988828 w 1850065"/>
              <a:gd name="connsiteY17" fmla="*/ 1403498 h 2519978"/>
              <a:gd name="connsiteX18" fmla="*/ 1031358 w 1850065"/>
              <a:gd name="connsiteY18" fmla="*/ 1446028 h 2519978"/>
              <a:gd name="connsiteX19" fmla="*/ 1084521 w 1850065"/>
              <a:gd name="connsiteY19" fmla="*/ 1509824 h 2519978"/>
              <a:gd name="connsiteX20" fmla="*/ 1201479 w 1850065"/>
              <a:gd name="connsiteY20" fmla="*/ 1584251 h 2519978"/>
              <a:gd name="connsiteX21" fmla="*/ 1286540 w 1850065"/>
              <a:gd name="connsiteY21" fmla="*/ 1648047 h 2519978"/>
              <a:gd name="connsiteX22" fmla="*/ 1329070 w 1850065"/>
              <a:gd name="connsiteY22" fmla="*/ 1669312 h 2519978"/>
              <a:gd name="connsiteX23" fmla="*/ 1424763 w 1850065"/>
              <a:gd name="connsiteY23" fmla="*/ 1775638 h 2519978"/>
              <a:gd name="connsiteX24" fmla="*/ 1446028 w 1850065"/>
              <a:gd name="connsiteY24" fmla="*/ 1807535 h 2519978"/>
              <a:gd name="connsiteX25" fmla="*/ 1477926 w 1850065"/>
              <a:gd name="connsiteY25" fmla="*/ 1828800 h 2519978"/>
              <a:gd name="connsiteX26" fmla="*/ 1499191 w 1850065"/>
              <a:gd name="connsiteY26" fmla="*/ 1881963 h 2519978"/>
              <a:gd name="connsiteX27" fmla="*/ 1541721 w 1850065"/>
              <a:gd name="connsiteY27" fmla="*/ 1924493 h 2519978"/>
              <a:gd name="connsiteX28" fmla="*/ 1626782 w 1850065"/>
              <a:gd name="connsiteY28" fmla="*/ 2020186 h 2519978"/>
              <a:gd name="connsiteX29" fmla="*/ 1648047 w 1850065"/>
              <a:gd name="connsiteY29" fmla="*/ 2083982 h 2519978"/>
              <a:gd name="connsiteX30" fmla="*/ 1690577 w 1850065"/>
              <a:gd name="connsiteY30" fmla="*/ 2200940 h 2519978"/>
              <a:gd name="connsiteX31" fmla="*/ 1701210 w 1850065"/>
              <a:gd name="connsiteY31" fmla="*/ 2264735 h 2519978"/>
              <a:gd name="connsiteX32" fmla="*/ 1786270 w 1850065"/>
              <a:gd name="connsiteY32" fmla="*/ 2413591 h 2519978"/>
              <a:gd name="connsiteX33" fmla="*/ 1818168 w 1850065"/>
              <a:gd name="connsiteY33" fmla="*/ 2488019 h 2519978"/>
              <a:gd name="connsiteX34" fmla="*/ 1850065 w 1850065"/>
              <a:gd name="connsiteY34" fmla="*/ 2519917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50065" h="2519978">
                <a:moveTo>
                  <a:pt x="0" y="0"/>
                </a:moveTo>
                <a:cubicBezTo>
                  <a:pt x="31898" y="38986"/>
                  <a:pt x="73166" y="71904"/>
                  <a:pt x="95693" y="116958"/>
                </a:cubicBezTo>
                <a:lnTo>
                  <a:pt x="148856" y="223284"/>
                </a:lnTo>
                <a:cubicBezTo>
                  <a:pt x="163033" y="251637"/>
                  <a:pt x="176554" y="280328"/>
                  <a:pt x="191386" y="308344"/>
                </a:cubicBezTo>
                <a:cubicBezTo>
                  <a:pt x="208459" y="340593"/>
                  <a:pt x="221189" y="376006"/>
                  <a:pt x="244549" y="404038"/>
                </a:cubicBezTo>
                <a:cubicBezTo>
                  <a:pt x="262270" y="425303"/>
                  <a:pt x="282357" y="444801"/>
                  <a:pt x="297712" y="467833"/>
                </a:cubicBezTo>
                <a:cubicBezTo>
                  <a:pt x="352524" y="550050"/>
                  <a:pt x="344904" y="571713"/>
                  <a:pt x="404037" y="648586"/>
                </a:cubicBezTo>
                <a:cubicBezTo>
                  <a:pt x="419317" y="668450"/>
                  <a:pt x="442163" y="681700"/>
                  <a:pt x="457200" y="701749"/>
                </a:cubicBezTo>
                <a:cubicBezTo>
                  <a:pt x="474344" y="724608"/>
                  <a:pt x="483465" y="752684"/>
                  <a:pt x="499730" y="776177"/>
                </a:cubicBezTo>
                <a:cubicBezTo>
                  <a:pt x="515486" y="798936"/>
                  <a:pt x="535899" y="818122"/>
                  <a:pt x="552893" y="839972"/>
                </a:cubicBezTo>
                <a:cubicBezTo>
                  <a:pt x="560738" y="850059"/>
                  <a:pt x="566491" y="861647"/>
                  <a:pt x="574158" y="871870"/>
                </a:cubicBezTo>
                <a:cubicBezTo>
                  <a:pt x="587774" y="890025"/>
                  <a:pt x="604101" y="906150"/>
                  <a:pt x="616689" y="925033"/>
                </a:cubicBezTo>
                <a:cubicBezTo>
                  <a:pt x="632539" y="948808"/>
                  <a:pt x="642833" y="976052"/>
                  <a:pt x="659219" y="999461"/>
                </a:cubicBezTo>
                <a:cubicBezTo>
                  <a:pt x="667842" y="1011779"/>
                  <a:pt x="682224" y="1019233"/>
                  <a:pt x="691116" y="1031358"/>
                </a:cubicBezTo>
                <a:cubicBezTo>
                  <a:pt x="721344" y="1072578"/>
                  <a:pt x="740033" y="1122805"/>
                  <a:pt x="776177" y="1158949"/>
                </a:cubicBezTo>
                <a:cubicBezTo>
                  <a:pt x="800986" y="1183758"/>
                  <a:pt x="827210" y="1207230"/>
                  <a:pt x="850605" y="1233377"/>
                </a:cubicBezTo>
                <a:cubicBezTo>
                  <a:pt x="887520" y="1274635"/>
                  <a:pt x="923713" y="1316679"/>
                  <a:pt x="956930" y="1360968"/>
                </a:cubicBezTo>
                <a:cubicBezTo>
                  <a:pt x="967563" y="1375145"/>
                  <a:pt x="977159" y="1390162"/>
                  <a:pt x="988828" y="1403498"/>
                </a:cubicBezTo>
                <a:cubicBezTo>
                  <a:pt x="1002030" y="1418586"/>
                  <a:pt x="1017946" y="1431126"/>
                  <a:pt x="1031358" y="1446028"/>
                </a:cubicBezTo>
                <a:cubicBezTo>
                  <a:pt x="1049876" y="1466603"/>
                  <a:pt x="1064116" y="1491119"/>
                  <a:pt x="1084521" y="1509824"/>
                </a:cubicBezTo>
                <a:cubicBezTo>
                  <a:pt x="1190664" y="1607121"/>
                  <a:pt x="1121897" y="1531196"/>
                  <a:pt x="1201479" y="1584251"/>
                </a:cubicBezTo>
                <a:cubicBezTo>
                  <a:pt x="1262846" y="1625163"/>
                  <a:pt x="1236759" y="1619601"/>
                  <a:pt x="1286540" y="1648047"/>
                </a:cubicBezTo>
                <a:cubicBezTo>
                  <a:pt x="1300302" y="1655911"/>
                  <a:pt x="1316693" y="1659411"/>
                  <a:pt x="1329070" y="1669312"/>
                </a:cubicBezTo>
                <a:cubicBezTo>
                  <a:pt x="1370539" y="1702487"/>
                  <a:pt x="1395361" y="1734476"/>
                  <a:pt x="1424763" y="1775638"/>
                </a:cubicBezTo>
                <a:cubicBezTo>
                  <a:pt x="1432190" y="1786036"/>
                  <a:pt x="1436992" y="1798499"/>
                  <a:pt x="1446028" y="1807535"/>
                </a:cubicBezTo>
                <a:cubicBezTo>
                  <a:pt x="1455064" y="1816571"/>
                  <a:pt x="1467293" y="1821712"/>
                  <a:pt x="1477926" y="1828800"/>
                </a:cubicBezTo>
                <a:cubicBezTo>
                  <a:pt x="1485014" y="1846521"/>
                  <a:pt x="1488604" y="1866082"/>
                  <a:pt x="1499191" y="1881963"/>
                </a:cubicBezTo>
                <a:cubicBezTo>
                  <a:pt x="1510312" y="1898645"/>
                  <a:pt x="1528309" y="1909591"/>
                  <a:pt x="1541721" y="1924493"/>
                </a:cubicBezTo>
                <a:cubicBezTo>
                  <a:pt x="1654727" y="2050056"/>
                  <a:pt x="1548032" y="1941439"/>
                  <a:pt x="1626782" y="2020186"/>
                </a:cubicBezTo>
                <a:cubicBezTo>
                  <a:pt x="1633870" y="2041451"/>
                  <a:pt x="1639722" y="2063170"/>
                  <a:pt x="1648047" y="2083982"/>
                </a:cubicBezTo>
                <a:cubicBezTo>
                  <a:pt x="1662142" y="2119218"/>
                  <a:pt x="1681476" y="2164534"/>
                  <a:pt x="1690577" y="2200940"/>
                </a:cubicBezTo>
                <a:cubicBezTo>
                  <a:pt x="1695806" y="2221855"/>
                  <a:pt x="1693640" y="2244549"/>
                  <a:pt x="1701210" y="2264735"/>
                </a:cubicBezTo>
                <a:cubicBezTo>
                  <a:pt x="1755242" y="2408821"/>
                  <a:pt x="1733752" y="2329562"/>
                  <a:pt x="1786270" y="2413591"/>
                </a:cubicBezTo>
                <a:cubicBezTo>
                  <a:pt x="1841576" y="2502080"/>
                  <a:pt x="1781996" y="2415674"/>
                  <a:pt x="1818168" y="2488019"/>
                </a:cubicBezTo>
                <a:cubicBezTo>
                  <a:pt x="1835591" y="2522866"/>
                  <a:pt x="1828265" y="2519917"/>
                  <a:pt x="1850065" y="2519917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927639" y="3745116"/>
            <a:ext cx="1733135" cy="2637370"/>
          </a:xfrm>
          <a:custGeom>
            <a:avLst/>
            <a:gdLst>
              <a:gd name="connsiteX0" fmla="*/ 1733135 w 1733135"/>
              <a:gd name="connsiteY0" fmla="*/ 0 h 2637370"/>
              <a:gd name="connsiteX1" fmla="*/ 1669339 w 1733135"/>
              <a:gd name="connsiteY1" fmla="*/ 95693 h 2637370"/>
              <a:gd name="connsiteX2" fmla="*/ 1563014 w 1733135"/>
              <a:gd name="connsiteY2" fmla="*/ 191386 h 2637370"/>
              <a:gd name="connsiteX3" fmla="*/ 1350362 w 1733135"/>
              <a:gd name="connsiteY3" fmla="*/ 414670 h 2637370"/>
              <a:gd name="connsiteX4" fmla="*/ 1158976 w 1733135"/>
              <a:gd name="connsiteY4" fmla="*/ 616689 h 2637370"/>
              <a:gd name="connsiteX5" fmla="*/ 1105814 w 1733135"/>
              <a:gd name="connsiteY5" fmla="*/ 733647 h 2637370"/>
              <a:gd name="connsiteX6" fmla="*/ 1063283 w 1733135"/>
              <a:gd name="connsiteY6" fmla="*/ 882503 h 2637370"/>
              <a:gd name="connsiteX7" fmla="*/ 1010121 w 1733135"/>
              <a:gd name="connsiteY7" fmla="*/ 1031358 h 2637370"/>
              <a:gd name="connsiteX8" fmla="*/ 999488 w 1733135"/>
              <a:gd name="connsiteY8" fmla="*/ 1095154 h 2637370"/>
              <a:gd name="connsiteX9" fmla="*/ 978223 w 1733135"/>
              <a:gd name="connsiteY9" fmla="*/ 1148316 h 2637370"/>
              <a:gd name="connsiteX10" fmla="*/ 956958 w 1733135"/>
              <a:gd name="connsiteY10" fmla="*/ 1212112 h 2637370"/>
              <a:gd name="connsiteX11" fmla="*/ 946325 w 1733135"/>
              <a:gd name="connsiteY11" fmla="*/ 1265275 h 2637370"/>
              <a:gd name="connsiteX12" fmla="*/ 925060 w 1733135"/>
              <a:gd name="connsiteY12" fmla="*/ 1307805 h 2637370"/>
              <a:gd name="connsiteX13" fmla="*/ 861265 w 1733135"/>
              <a:gd name="connsiteY13" fmla="*/ 1456661 h 2637370"/>
              <a:gd name="connsiteX14" fmla="*/ 850632 w 1733135"/>
              <a:gd name="connsiteY14" fmla="*/ 1520456 h 2637370"/>
              <a:gd name="connsiteX15" fmla="*/ 797469 w 1733135"/>
              <a:gd name="connsiteY15" fmla="*/ 1594884 h 2637370"/>
              <a:gd name="connsiteX16" fmla="*/ 776204 w 1733135"/>
              <a:gd name="connsiteY16" fmla="*/ 1626782 h 2637370"/>
              <a:gd name="connsiteX17" fmla="*/ 744307 w 1733135"/>
              <a:gd name="connsiteY17" fmla="*/ 1669312 h 2637370"/>
              <a:gd name="connsiteX18" fmla="*/ 691144 w 1733135"/>
              <a:gd name="connsiteY18" fmla="*/ 1743740 h 2637370"/>
              <a:gd name="connsiteX19" fmla="*/ 627348 w 1733135"/>
              <a:gd name="connsiteY19" fmla="*/ 1807535 h 2637370"/>
              <a:gd name="connsiteX20" fmla="*/ 584818 w 1733135"/>
              <a:gd name="connsiteY20" fmla="*/ 1881963 h 2637370"/>
              <a:gd name="connsiteX21" fmla="*/ 552921 w 1733135"/>
              <a:gd name="connsiteY21" fmla="*/ 1913861 h 2637370"/>
              <a:gd name="connsiteX22" fmla="*/ 499758 w 1733135"/>
              <a:gd name="connsiteY22" fmla="*/ 2009554 h 2637370"/>
              <a:gd name="connsiteX23" fmla="*/ 457228 w 1733135"/>
              <a:gd name="connsiteY23" fmla="*/ 2073349 h 2637370"/>
              <a:gd name="connsiteX24" fmla="*/ 372167 w 1733135"/>
              <a:gd name="connsiteY24" fmla="*/ 2158409 h 2637370"/>
              <a:gd name="connsiteX25" fmla="*/ 350902 w 1733135"/>
              <a:gd name="connsiteY25" fmla="*/ 2179675 h 2637370"/>
              <a:gd name="connsiteX26" fmla="*/ 308372 w 1733135"/>
              <a:gd name="connsiteY26" fmla="*/ 2254103 h 2637370"/>
              <a:gd name="connsiteX27" fmla="*/ 276474 w 1733135"/>
              <a:gd name="connsiteY27" fmla="*/ 2296633 h 2637370"/>
              <a:gd name="connsiteX28" fmla="*/ 255209 w 1733135"/>
              <a:gd name="connsiteY28" fmla="*/ 2339163 h 2637370"/>
              <a:gd name="connsiteX29" fmla="*/ 191414 w 1733135"/>
              <a:gd name="connsiteY29" fmla="*/ 2402958 h 2637370"/>
              <a:gd name="connsiteX30" fmla="*/ 106353 w 1733135"/>
              <a:gd name="connsiteY30" fmla="*/ 2498651 h 2637370"/>
              <a:gd name="connsiteX31" fmla="*/ 31925 w 1733135"/>
              <a:gd name="connsiteY31" fmla="*/ 2573079 h 2637370"/>
              <a:gd name="connsiteX32" fmla="*/ 10660 w 1733135"/>
              <a:gd name="connsiteY32" fmla="*/ 2604977 h 2637370"/>
              <a:gd name="connsiteX33" fmla="*/ 28 w 1733135"/>
              <a:gd name="connsiteY33" fmla="*/ 2626242 h 263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33135" h="2637370">
                <a:moveTo>
                  <a:pt x="1733135" y="0"/>
                </a:moveTo>
                <a:cubicBezTo>
                  <a:pt x="1710904" y="37052"/>
                  <a:pt x="1697530" y="63475"/>
                  <a:pt x="1669339" y="95693"/>
                </a:cubicBezTo>
                <a:cubicBezTo>
                  <a:pt x="1619159" y="153041"/>
                  <a:pt x="1625748" y="131954"/>
                  <a:pt x="1563014" y="191386"/>
                </a:cubicBezTo>
                <a:cubicBezTo>
                  <a:pt x="1323002" y="418765"/>
                  <a:pt x="1511148" y="244425"/>
                  <a:pt x="1350362" y="414670"/>
                </a:cubicBezTo>
                <a:cubicBezTo>
                  <a:pt x="1304725" y="462992"/>
                  <a:pt x="1199967" y="558619"/>
                  <a:pt x="1158976" y="616689"/>
                </a:cubicBezTo>
                <a:cubicBezTo>
                  <a:pt x="1137194" y="647547"/>
                  <a:pt x="1117362" y="694383"/>
                  <a:pt x="1105814" y="733647"/>
                </a:cubicBezTo>
                <a:cubicBezTo>
                  <a:pt x="1091253" y="783154"/>
                  <a:pt x="1083611" y="835071"/>
                  <a:pt x="1063283" y="882503"/>
                </a:cubicBezTo>
                <a:cubicBezTo>
                  <a:pt x="1033723" y="951478"/>
                  <a:pt x="1026851" y="958860"/>
                  <a:pt x="1010121" y="1031358"/>
                </a:cubicBezTo>
                <a:cubicBezTo>
                  <a:pt x="1005273" y="1052365"/>
                  <a:pt x="1005161" y="1074355"/>
                  <a:pt x="999488" y="1095154"/>
                </a:cubicBezTo>
                <a:cubicBezTo>
                  <a:pt x="994466" y="1113567"/>
                  <a:pt x="984745" y="1130379"/>
                  <a:pt x="978223" y="1148316"/>
                </a:cubicBezTo>
                <a:cubicBezTo>
                  <a:pt x="970563" y="1169382"/>
                  <a:pt x="962856" y="1190486"/>
                  <a:pt x="956958" y="1212112"/>
                </a:cubicBezTo>
                <a:cubicBezTo>
                  <a:pt x="952203" y="1229547"/>
                  <a:pt x="952040" y="1248130"/>
                  <a:pt x="946325" y="1265275"/>
                </a:cubicBezTo>
                <a:cubicBezTo>
                  <a:pt x="941313" y="1280312"/>
                  <a:pt x="930072" y="1292768"/>
                  <a:pt x="925060" y="1307805"/>
                </a:cubicBezTo>
                <a:cubicBezTo>
                  <a:pt x="879287" y="1445124"/>
                  <a:pt x="936018" y="1344530"/>
                  <a:pt x="861265" y="1456661"/>
                </a:cubicBezTo>
                <a:cubicBezTo>
                  <a:pt x="857721" y="1477926"/>
                  <a:pt x="857449" y="1500004"/>
                  <a:pt x="850632" y="1520456"/>
                </a:cubicBezTo>
                <a:cubicBezTo>
                  <a:pt x="847499" y="1529855"/>
                  <a:pt x="798259" y="1593778"/>
                  <a:pt x="797469" y="1594884"/>
                </a:cubicBezTo>
                <a:cubicBezTo>
                  <a:pt x="790041" y="1605283"/>
                  <a:pt x="783631" y="1616383"/>
                  <a:pt x="776204" y="1626782"/>
                </a:cubicBezTo>
                <a:cubicBezTo>
                  <a:pt x="765904" y="1641202"/>
                  <a:pt x="754607" y="1654892"/>
                  <a:pt x="744307" y="1669312"/>
                </a:cubicBezTo>
                <a:cubicBezTo>
                  <a:pt x="724406" y="1697173"/>
                  <a:pt x="715183" y="1717030"/>
                  <a:pt x="691144" y="1743740"/>
                </a:cubicBezTo>
                <a:cubicBezTo>
                  <a:pt x="671026" y="1766093"/>
                  <a:pt x="640797" y="1780636"/>
                  <a:pt x="627348" y="1807535"/>
                </a:cubicBezTo>
                <a:cubicBezTo>
                  <a:pt x="614349" y="1833534"/>
                  <a:pt x="603603" y="1859420"/>
                  <a:pt x="584818" y="1881963"/>
                </a:cubicBezTo>
                <a:cubicBezTo>
                  <a:pt x="575192" y="1893515"/>
                  <a:pt x="563553" y="1903228"/>
                  <a:pt x="552921" y="1913861"/>
                </a:cubicBezTo>
                <a:cubicBezTo>
                  <a:pt x="520924" y="1993849"/>
                  <a:pt x="546959" y="1942123"/>
                  <a:pt x="499758" y="2009554"/>
                </a:cubicBezTo>
                <a:cubicBezTo>
                  <a:pt x="485102" y="2030492"/>
                  <a:pt x="475300" y="2055277"/>
                  <a:pt x="457228" y="2073349"/>
                </a:cubicBezTo>
                <a:lnTo>
                  <a:pt x="372167" y="2158409"/>
                </a:lnTo>
                <a:cubicBezTo>
                  <a:pt x="365078" y="2165498"/>
                  <a:pt x="355385" y="2170709"/>
                  <a:pt x="350902" y="2179675"/>
                </a:cubicBezTo>
                <a:cubicBezTo>
                  <a:pt x="330137" y="2221205"/>
                  <a:pt x="333418" y="2219039"/>
                  <a:pt x="308372" y="2254103"/>
                </a:cubicBezTo>
                <a:cubicBezTo>
                  <a:pt x="298072" y="2268523"/>
                  <a:pt x="285866" y="2281606"/>
                  <a:pt x="276474" y="2296633"/>
                </a:cubicBezTo>
                <a:cubicBezTo>
                  <a:pt x="268073" y="2310074"/>
                  <a:pt x="265110" y="2326786"/>
                  <a:pt x="255209" y="2339163"/>
                </a:cubicBezTo>
                <a:cubicBezTo>
                  <a:pt x="236422" y="2362646"/>
                  <a:pt x="208096" y="2377936"/>
                  <a:pt x="191414" y="2402958"/>
                </a:cubicBezTo>
                <a:cubicBezTo>
                  <a:pt x="93636" y="2549624"/>
                  <a:pt x="200820" y="2404184"/>
                  <a:pt x="106353" y="2498651"/>
                </a:cubicBezTo>
                <a:cubicBezTo>
                  <a:pt x="7116" y="2597888"/>
                  <a:pt x="145337" y="2488021"/>
                  <a:pt x="31925" y="2573079"/>
                </a:cubicBezTo>
                <a:cubicBezTo>
                  <a:pt x="24837" y="2583712"/>
                  <a:pt x="16375" y="2593547"/>
                  <a:pt x="10660" y="2604977"/>
                </a:cubicBezTo>
                <a:cubicBezTo>
                  <a:pt x="-1093" y="2628483"/>
                  <a:pt x="28" y="2651800"/>
                  <a:pt x="28" y="2626242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622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 flipV="1">
            <a:off x="53750" y="329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30649" y="608815"/>
            <a:ext cx="4320480" cy="6117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8481" y="1292536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139" y="56569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Чего еще «нельзя»?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0529" y="1706946"/>
            <a:ext cx="6494362" cy="4338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47438" y="1912911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 время экзамена </a:t>
            </a:r>
            <a:r>
              <a:rPr lang="ru-RU" sz="2000" dirty="0" smtClean="0"/>
              <a:t>запрещаются: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Разговоры;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Вставания с </a:t>
            </a:r>
            <a:r>
              <a:rPr lang="ru-RU" sz="2000" dirty="0" smtClean="0"/>
              <a:t>мест;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Пересаживания;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Обмен любыми материалами и </a:t>
            </a:r>
            <a:r>
              <a:rPr lang="ru-RU" sz="2000" dirty="0" smtClean="0"/>
              <a:t>предметами;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Пользование мобильными телефонами и иными </a:t>
            </a:r>
            <a:r>
              <a:rPr lang="ru-RU" sz="2000" dirty="0" smtClean="0"/>
              <a:t>средствами </a:t>
            </a:r>
            <a:r>
              <a:rPr lang="ru-RU" sz="2000" dirty="0"/>
              <a:t>связи, любыми электронно-вычислительными </a:t>
            </a:r>
            <a:r>
              <a:rPr lang="ru-RU" sz="2000" dirty="0" smtClean="0"/>
              <a:t>устройствами;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Пользование справочными материалами кроме тех, которые указаны  </a:t>
            </a:r>
            <a:r>
              <a:rPr lang="ru-RU" sz="2000" dirty="0" err="1" smtClean="0"/>
              <a:t>Рособрнадзором</a:t>
            </a:r>
            <a:r>
              <a:rPr lang="ru-RU" sz="2000" dirty="0" smtClean="0"/>
              <a:t>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Хождение по ППЭ во время экзамена без </a:t>
            </a:r>
            <a:r>
              <a:rPr lang="ru-RU" sz="2000" dirty="0" smtClean="0"/>
              <a:t>сопровождения.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05496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>
            <a:off x="24883" y="329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9178" y="152991"/>
            <a:ext cx="6552728" cy="539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78" y="10987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Написали, проверили, что дальше?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377" y="836713"/>
            <a:ext cx="6494362" cy="266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0477" y="1043916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окончании экзамена все участники ЕГЭ должны: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Сдать </a:t>
            </a:r>
            <a:r>
              <a:rPr lang="ru-RU" dirty="0"/>
              <a:t>все материалы организатором в аудитории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 сдаче материалов предъявить организаторам свой пропуск, на котором организатор фиксирует количество сданных бланков, ставит свою подпись, печать учреждения, в котором проводился экзамен, либо штамп «Бланки ЕГЭ сданы»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 указанию организаторов покинуть </a:t>
            </a:r>
            <a:r>
              <a:rPr lang="ru-RU" dirty="0" smtClean="0"/>
              <a:t>аудиторию.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4751" y="4293096"/>
            <a:ext cx="6005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Вот и все! А дальше надеемся и верим…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789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>
            <a:off x="-23321" y="3289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52509"/>
            <a:ext cx="6624734" cy="1080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0417"/>
            <a:ext cx="5976664" cy="60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11287"/>
            <a:ext cx="701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ДЕТИ НИЧУТЬ НЕ ХУЖЕ!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6256" y="836712"/>
            <a:ext cx="720078" cy="592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85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>
            <a:off x="-12552" y="-74179"/>
            <a:ext cx="9036500" cy="692982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stA="44000" endPos="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67913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55776" y="32147"/>
            <a:ext cx="590465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0"/>
            <a:ext cx="6048672" cy="778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 и как пройдет ЕГЭ 2013 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873360"/>
            <a:ext cx="6768752" cy="28161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572" y="1044892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Основной </a:t>
            </a:r>
            <a:r>
              <a:rPr lang="ru-RU" sz="2400" dirty="0"/>
              <a:t>период для сдачи экзамена начнется 27 мая и закончится 19 июня 2013 года. Сдать ЕГЭ </a:t>
            </a:r>
            <a:r>
              <a:rPr lang="ru-RU" sz="2400" dirty="0" smtClean="0"/>
              <a:t>досрочно можно </a:t>
            </a:r>
            <a:r>
              <a:rPr lang="ru-RU" sz="2400" dirty="0"/>
              <a:t>будет начиная с 20 апреля и вплоть до 6 мая 2013 года. Резервные дни определены в пределах с 15 июня по 19 июня, а для дополнительных дней выделен временной диапазон 8 июня – 15 июля 2013 года. </a:t>
            </a:r>
            <a:endParaRPr lang="ru-RU" sz="2400" dirty="0" smtClean="0"/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В </a:t>
            </a:r>
            <a:r>
              <a:rPr lang="ru-RU" sz="2400" dirty="0"/>
              <a:t>некоторые предметы, входящие в перечень ЕГЭ, внесены </a:t>
            </a:r>
            <a:r>
              <a:rPr lang="ru-RU" sz="2400" dirty="0" smtClean="0"/>
              <a:t> изменения. По </a:t>
            </a:r>
            <a:r>
              <a:rPr lang="ru-RU" sz="2400" dirty="0"/>
              <a:t>требованию </a:t>
            </a:r>
            <a:r>
              <a:rPr lang="ru-RU" sz="2400" dirty="0" err="1"/>
              <a:t>СанПина</a:t>
            </a:r>
            <a:r>
              <a:rPr lang="ru-RU" sz="2400" dirty="0"/>
              <a:t> для экзаменов, на которые отводилось 4 часа, время проведения уменьшено до 235 минут. В то же время на полчаса продлено время для экзамена по русскому языку.</a:t>
            </a:r>
          </a:p>
          <a:p>
            <a:pPr fontAlgn="base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70646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 flipV="1">
            <a:off x="0" y="-14824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64582" y="4581128"/>
            <a:ext cx="625183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4582" y="1412776"/>
            <a:ext cx="655786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16632"/>
            <a:ext cx="6696744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3718" y="128818"/>
            <a:ext cx="658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Когда наступает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последний срок для выбора предметов, сдаваемых в форме ЕГЭ?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4582" y="4581128"/>
            <a:ext cx="6426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u="sng" dirty="0"/>
              <a:t>Аттестацию в форме ЕГЭ обязаны проходить </a:t>
            </a:r>
            <a:r>
              <a:rPr lang="ru-RU" b="1" u="sng" dirty="0"/>
              <a:t>все</a:t>
            </a:r>
            <a:r>
              <a:rPr lang="ru-RU" dirty="0"/>
              <a:t> выпускники образовательных учреждений, освоившие основные общеобразовательные программы (полного) общего образования.  Выпускники школ </a:t>
            </a:r>
            <a:r>
              <a:rPr lang="ru-RU" dirty="0" smtClean="0"/>
              <a:t>2013 </a:t>
            </a:r>
            <a:r>
              <a:rPr lang="ru-RU" dirty="0"/>
              <a:t>года принимаются в ВУЗы только по результатам ЕГЭ.</a:t>
            </a:r>
          </a:p>
          <a:p>
            <a:r>
              <a:rPr lang="ru-RU" u="sng" dirty="0" smtClean="0"/>
              <a:t>Исключение </a:t>
            </a:r>
            <a:r>
              <a:rPr lang="ru-RU" u="sng" dirty="0"/>
              <a:t>составляют </a:t>
            </a:r>
            <a:r>
              <a:rPr lang="ru-RU" dirty="0"/>
              <a:t>обучающиеся с ограниченными возможностями здоровья.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969" y="3336141"/>
            <a:ext cx="68214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95736" y="3412532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Можно ли сдать вместо ЕГЭ экзамен в традиционной форме?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31"/>
          <a:stretch/>
        </p:blipFill>
        <p:spPr>
          <a:xfrm>
            <a:off x="7288574" y="2487292"/>
            <a:ext cx="1335632" cy="881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4882" y="1412776"/>
            <a:ext cx="6077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Выпускники общеобразовательных учреждений текущего года обязаны подать заявление о сдаче экзаменов по выбору с указанием соответствующих общеобразовательных предметов </a:t>
            </a:r>
            <a:r>
              <a:rPr lang="ru-RU" b="1" u="sng" dirty="0"/>
              <a:t>не позднее 1 марта. </a:t>
            </a:r>
            <a:r>
              <a:rPr lang="ru-RU" dirty="0"/>
              <a:t>Заявление подается в администрацию своего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243230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>
            <a:off x="0" y="329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5656" y="4077072"/>
            <a:ext cx="6840760" cy="256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251121"/>
            <a:ext cx="6840760" cy="15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4392"/>
            <a:ext cx="8568952" cy="9541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0896"/>
            <a:ext cx="869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69847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Обязательная государственная (итоговая) аттестация выпускников в </a:t>
            </a:r>
            <a:r>
              <a:rPr lang="ru-RU" dirty="0" smtClean="0"/>
              <a:t>форе </a:t>
            </a:r>
            <a:r>
              <a:rPr lang="ru-RU" dirty="0"/>
              <a:t>ЕГЭ проводится по двум общеобразовательным предметам: русскому языку и </a:t>
            </a:r>
            <a:r>
              <a:rPr lang="ru-RU" dirty="0" smtClean="0"/>
              <a:t>математике. То </a:t>
            </a:r>
            <a:r>
              <a:rPr lang="ru-RU" dirty="0"/>
              <a:t>есть, чтобы получить аттестат, выпускник должен показать знания по этим двум предметам не ниже минимума, установленного </a:t>
            </a:r>
            <a:r>
              <a:rPr lang="ru-RU" dirty="0" err="1"/>
              <a:t>Рособрнадзором</a:t>
            </a:r>
            <a:r>
              <a:rPr lang="ru-RU" dirty="0"/>
              <a:t>. </a:t>
            </a:r>
          </a:p>
          <a:p>
            <a:r>
              <a:rPr lang="ru-RU" dirty="0" smtClean="0"/>
              <a:t> </a:t>
            </a:r>
          </a:p>
          <a:p>
            <a:pPr lvl="0" algn="ctr"/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Есть ли возможность пересдать обязательные экзамены в случае неудачи?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 случае если выпускник не набрал минимальное количество баллов по одному из обязательных экзаменов (русскому языку или математике), для получения аттестата </a:t>
            </a:r>
            <a:r>
              <a:rPr lang="ru-RU" b="1" dirty="0"/>
              <a:t>можно пересдать один экзамен. </a:t>
            </a:r>
            <a:r>
              <a:rPr lang="ru-RU" dirty="0"/>
              <a:t>Не набрав необходимых баллов сразу по двум обязательным экзаменам, выпускник уже не имеет права на пересдачу и может предпринять попытку сдать ЕГЭ только на следующий год. В этом случае выпускник в текущем году не получит свидетельства ЕГЭ, а вместо аттестата ему выдается справка установленного образца об обучении в школе.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758" y="11566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Сколько экзаменов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необходимо сдать школьнику для получения аттестата о среднем  (полном) общем образовании? </a:t>
            </a:r>
          </a:p>
        </p:txBody>
      </p:sp>
    </p:spTree>
    <p:extLst>
      <p:ext uri="{BB962C8B-B14F-4D97-AF65-F5344CB8AC3E}">
        <p14:creationId xmlns:p14="http://schemas.microsoft.com/office/powerpoint/2010/main" xmlns="" val="2061498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V="1">
            <a:off x="107500" y="-27456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1484784"/>
            <a:ext cx="5688632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116632"/>
            <a:ext cx="7344816" cy="6463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563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r>
              <a:rPr lang="ru-RU" sz="3200" b="1" i="0" dirty="0" smtClean="0">
                <a:solidFill>
                  <a:srgbClr val="212121"/>
                </a:solidFill>
                <a:effectLst/>
                <a:latin typeface="Trebuchet MS"/>
              </a:rPr>
              <a:t>Минимальный баллы ЕГЭ 2013</a:t>
            </a:r>
          </a:p>
          <a:p>
            <a:pPr fontAlgn="base">
              <a:lnSpc>
                <a:spcPct val="114000"/>
              </a:lnSpc>
            </a:pPr>
            <a:r>
              <a:rPr lang="ru-RU" sz="2200" b="1" i="0" spc="200" dirty="0" smtClean="0">
                <a:solidFill>
                  <a:srgbClr val="212121"/>
                </a:solidFill>
                <a:effectLst/>
                <a:latin typeface="Trebuchet MS"/>
              </a:rPr>
              <a:t>Обязательные предметы</a:t>
            </a:r>
            <a:r>
              <a:rPr lang="ru-RU" sz="2200" b="0" i="0" spc="200" dirty="0" smtClean="0">
                <a:solidFill>
                  <a:srgbClr val="212121"/>
                </a:solidFill>
                <a:effectLst/>
                <a:latin typeface="Trebuchet MS"/>
              </a:rPr>
              <a:t/>
            </a:r>
            <a:br>
              <a:rPr lang="ru-RU" sz="22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Русский язык -                   36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Математика -                     24 балла</a:t>
            </a:r>
          </a:p>
          <a:p>
            <a:pPr fontAlgn="base">
              <a:lnSpc>
                <a:spcPct val="114000"/>
              </a:lnSpc>
            </a:pPr>
            <a:endParaRPr lang="ru-RU" sz="2000" b="1" i="0" spc="200" dirty="0" smtClean="0">
              <a:solidFill>
                <a:srgbClr val="212121"/>
              </a:solidFill>
              <a:effectLst/>
              <a:latin typeface="Trebuchet MS"/>
            </a:endParaRPr>
          </a:p>
          <a:p>
            <a:pPr fontAlgn="base">
              <a:lnSpc>
                <a:spcPct val="114000"/>
              </a:lnSpc>
            </a:pPr>
            <a:r>
              <a:rPr lang="ru-RU" sz="2200" b="1" i="0" spc="200" dirty="0" smtClean="0">
                <a:solidFill>
                  <a:srgbClr val="212121"/>
                </a:solidFill>
                <a:effectLst/>
                <a:latin typeface="Trebuchet MS"/>
              </a:rPr>
              <a:t>Предметы по выбору</a:t>
            </a: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/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Информатика и ИКТ -          40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Обществознание -               39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География -                       37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Физика -                            36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Химия -                             36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Биология -                         36 баллов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История -                          32 балла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Литература -                     32 балла</a:t>
            </a:r>
            <a:b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</a:br>
            <a:r>
              <a:rPr lang="ru-RU" sz="2000" b="0" i="0" spc="200" dirty="0" smtClean="0">
                <a:solidFill>
                  <a:srgbClr val="212121"/>
                </a:solidFill>
                <a:effectLst/>
                <a:latin typeface="Trebuchet MS"/>
              </a:rPr>
              <a:t> Иностранные языки -          20 баллов</a:t>
            </a: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сдаем? Сколько нужно набрать для «тройки»?</a:t>
            </a:r>
            <a:endParaRPr lang="ru-RU" sz="28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417" y="1484784"/>
            <a:ext cx="3219180" cy="2736304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19595531">
            <a:off x="7070916" y="932713"/>
            <a:ext cx="1301912" cy="3176368"/>
          </a:xfrm>
          <a:custGeom>
            <a:avLst/>
            <a:gdLst>
              <a:gd name="connsiteX0" fmla="*/ 0 w 1472184"/>
              <a:gd name="connsiteY0" fmla="*/ 0 h 2907792"/>
              <a:gd name="connsiteX1" fmla="*/ 73152 w 1472184"/>
              <a:gd name="connsiteY1" fmla="*/ 64008 h 2907792"/>
              <a:gd name="connsiteX2" fmla="*/ 91440 w 1472184"/>
              <a:gd name="connsiteY2" fmla="*/ 91440 h 2907792"/>
              <a:gd name="connsiteX3" fmla="*/ 100584 w 1472184"/>
              <a:gd name="connsiteY3" fmla="*/ 128016 h 2907792"/>
              <a:gd name="connsiteX4" fmla="*/ 118872 w 1472184"/>
              <a:gd name="connsiteY4" fmla="*/ 155448 h 2907792"/>
              <a:gd name="connsiteX5" fmla="*/ 146304 w 1472184"/>
              <a:gd name="connsiteY5" fmla="*/ 237744 h 2907792"/>
              <a:gd name="connsiteX6" fmla="*/ 192024 w 1472184"/>
              <a:gd name="connsiteY6" fmla="*/ 411480 h 2907792"/>
              <a:gd name="connsiteX7" fmla="*/ 210312 w 1472184"/>
              <a:gd name="connsiteY7" fmla="*/ 438912 h 2907792"/>
              <a:gd name="connsiteX8" fmla="*/ 228600 w 1472184"/>
              <a:gd name="connsiteY8" fmla="*/ 539496 h 2907792"/>
              <a:gd name="connsiteX9" fmla="*/ 237744 w 1472184"/>
              <a:gd name="connsiteY9" fmla="*/ 566928 h 2907792"/>
              <a:gd name="connsiteX10" fmla="*/ 246888 w 1472184"/>
              <a:gd name="connsiteY10" fmla="*/ 603504 h 2907792"/>
              <a:gd name="connsiteX11" fmla="*/ 265176 w 1472184"/>
              <a:gd name="connsiteY11" fmla="*/ 640080 h 2907792"/>
              <a:gd name="connsiteX12" fmla="*/ 320040 w 1472184"/>
              <a:gd name="connsiteY12" fmla="*/ 758952 h 2907792"/>
              <a:gd name="connsiteX13" fmla="*/ 384048 w 1472184"/>
              <a:gd name="connsiteY13" fmla="*/ 841248 h 2907792"/>
              <a:gd name="connsiteX14" fmla="*/ 393192 w 1472184"/>
              <a:gd name="connsiteY14" fmla="*/ 868680 h 2907792"/>
              <a:gd name="connsiteX15" fmla="*/ 411480 w 1472184"/>
              <a:gd name="connsiteY15" fmla="*/ 896112 h 2907792"/>
              <a:gd name="connsiteX16" fmla="*/ 438912 w 1472184"/>
              <a:gd name="connsiteY16" fmla="*/ 960120 h 2907792"/>
              <a:gd name="connsiteX17" fmla="*/ 457200 w 1472184"/>
              <a:gd name="connsiteY17" fmla="*/ 987552 h 2907792"/>
              <a:gd name="connsiteX18" fmla="*/ 475488 w 1472184"/>
              <a:gd name="connsiteY18" fmla="*/ 1024128 h 2907792"/>
              <a:gd name="connsiteX19" fmla="*/ 548640 w 1472184"/>
              <a:gd name="connsiteY19" fmla="*/ 1133856 h 2907792"/>
              <a:gd name="connsiteX20" fmla="*/ 630936 w 1472184"/>
              <a:gd name="connsiteY20" fmla="*/ 1271016 h 2907792"/>
              <a:gd name="connsiteX21" fmla="*/ 667512 w 1472184"/>
              <a:gd name="connsiteY21" fmla="*/ 1316736 h 2907792"/>
              <a:gd name="connsiteX22" fmla="*/ 704088 w 1472184"/>
              <a:gd name="connsiteY22" fmla="*/ 1380744 h 2907792"/>
              <a:gd name="connsiteX23" fmla="*/ 758952 w 1472184"/>
              <a:gd name="connsiteY23" fmla="*/ 1453896 h 2907792"/>
              <a:gd name="connsiteX24" fmla="*/ 795528 w 1472184"/>
              <a:gd name="connsiteY24" fmla="*/ 1554480 h 2907792"/>
              <a:gd name="connsiteX25" fmla="*/ 841248 w 1472184"/>
              <a:gd name="connsiteY25" fmla="*/ 1618488 h 2907792"/>
              <a:gd name="connsiteX26" fmla="*/ 850392 w 1472184"/>
              <a:gd name="connsiteY26" fmla="*/ 1664208 h 2907792"/>
              <a:gd name="connsiteX27" fmla="*/ 877824 w 1472184"/>
              <a:gd name="connsiteY27" fmla="*/ 1709928 h 2907792"/>
              <a:gd name="connsiteX28" fmla="*/ 914400 w 1472184"/>
              <a:gd name="connsiteY28" fmla="*/ 1783080 h 2907792"/>
              <a:gd name="connsiteX29" fmla="*/ 932688 w 1472184"/>
              <a:gd name="connsiteY29" fmla="*/ 1819656 h 2907792"/>
              <a:gd name="connsiteX30" fmla="*/ 950976 w 1472184"/>
              <a:gd name="connsiteY30" fmla="*/ 1856232 h 2907792"/>
              <a:gd name="connsiteX31" fmla="*/ 996696 w 1472184"/>
              <a:gd name="connsiteY31" fmla="*/ 1956816 h 2907792"/>
              <a:gd name="connsiteX32" fmla="*/ 1033272 w 1472184"/>
              <a:gd name="connsiteY32" fmla="*/ 2011680 h 2907792"/>
              <a:gd name="connsiteX33" fmla="*/ 1051560 w 1472184"/>
              <a:gd name="connsiteY33" fmla="*/ 2057400 h 2907792"/>
              <a:gd name="connsiteX34" fmla="*/ 1088136 w 1472184"/>
              <a:gd name="connsiteY34" fmla="*/ 2121408 h 2907792"/>
              <a:gd name="connsiteX35" fmla="*/ 1115568 w 1472184"/>
              <a:gd name="connsiteY35" fmla="*/ 2176272 h 2907792"/>
              <a:gd name="connsiteX36" fmla="*/ 1143000 w 1472184"/>
              <a:gd name="connsiteY36" fmla="*/ 2212848 h 2907792"/>
              <a:gd name="connsiteX37" fmla="*/ 1252728 w 1472184"/>
              <a:gd name="connsiteY37" fmla="*/ 2377440 h 2907792"/>
              <a:gd name="connsiteX38" fmla="*/ 1289304 w 1472184"/>
              <a:gd name="connsiteY38" fmla="*/ 2414016 h 2907792"/>
              <a:gd name="connsiteX39" fmla="*/ 1316736 w 1472184"/>
              <a:gd name="connsiteY39" fmla="*/ 2478024 h 2907792"/>
              <a:gd name="connsiteX40" fmla="*/ 1380744 w 1472184"/>
              <a:gd name="connsiteY40" fmla="*/ 2551176 h 2907792"/>
              <a:gd name="connsiteX41" fmla="*/ 1408176 w 1472184"/>
              <a:gd name="connsiteY41" fmla="*/ 2660904 h 2907792"/>
              <a:gd name="connsiteX42" fmla="*/ 1426464 w 1472184"/>
              <a:gd name="connsiteY42" fmla="*/ 2688336 h 2907792"/>
              <a:gd name="connsiteX43" fmla="*/ 1444752 w 1472184"/>
              <a:gd name="connsiteY43" fmla="*/ 2798064 h 2907792"/>
              <a:gd name="connsiteX44" fmla="*/ 1472184 w 1472184"/>
              <a:gd name="connsiteY44" fmla="*/ 2907792 h 29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72184" h="2907792">
                <a:moveTo>
                  <a:pt x="0" y="0"/>
                </a:moveTo>
                <a:cubicBezTo>
                  <a:pt x="24703" y="19763"/>
                  <a:pt x="52536" y="39269"/>
                  <a:pt x="73152" y="64008"/>
                </a:cubicBezTo>
                <a:cubicBezTo>
                  <a:pt x="80187" y="72451"/>
                  <a:pt x="85344" y="82296"/>
                  <a:pt x="91440" y="91440"/>
                </a:cubicBezTo>
                <a:cubicBezTo>
                  <a:pt x="94488" y="103632"/>
                  <a:pt x="95634" y="116465"/>
                  <a:pt x="100584" y="128016"/>
                </a:cubicBezTo>
                <a:cubicBezTo>
                  <a:pt x="104913" y="138117"/>
                  <a:pt x="115013" y="145158"/>
                  <a:pt x="118872" y="155448"/>
                </a:cubicBezTo>
                <a:cubicBezTo>
                  <a:pt x="172050" y="297255"/>
                  <a:pt x="84790" y="114716"/>
                  <a:pt x="146304" y="237744"/>
                </a:cubicBezTo>
                <a:cubicBezTo>
                  <a:pt x="159979" y="301558"/>
                  <a:pt x="163996" y="355424"/>
                  <a:pt x="192024" y="411480"/>
                </a:cubicBezTo>
                <a:cubicBezTo>
                  <a:pt x="196939" y="421310"/>
                  <a:pt x="204216" y="429768"/>
                  <a:pt x="210312" y="438912"/>
                </a:cubicBezTo>
                <a:cubicBezTo>
                  <a:pt x="214388" y="463369"/>
                  <a:pt x="222210" y="513936"/>
                  <a:pt x="228600" y="539496"/>
                </a:cubicBezTo>
                <a:cubicBezTo>
                  <a:pt x="230938" y="548847"/>
                  <a:pt x="235096" y="557660"/>
                  <a:pt x="237744" y="566928"/>
                </a:cubicBezTo>
                <a:cubicBezTo>
                  <a:pt x="241196" y="579012"/>
                  <a:pt x="242475" y="591737"/>
                  <a:pt x="246888" y="603504"/>
                </a:cubicBezTo>
                <a:cubicBezTo>
                  <a:pt x="251674" y="616267"/>
                  <a:pt x="259535" y="627671"/>
                  <a:pt x="265176" y="640080"/>
                </a:cubicBezTo>
                <a:cubicBezTo>
                  <a:pt x="274997" y="661685"/>
                  <a:pt x="304834" y="737229"/>
                  <a:pt x="320040" y="758952"/>
                </a:cubicBezTo>
                <a:cubicBezTo>
                  <a:pt x="385496" y="852461"/>
                  <a:pt x="330930" y="735012"/>
                  <a:pt x="384048" y="841248"/>
                </a:cubicBezTo>
                <a:cubicBezTo>
                  <a:pt x="388359" y="849869"/>
                  <a:pt x="388881" y="860059"/>
                  <a:pt x="393192" y="868680"/>
                </a:cubicBezTo>
                <a:cubicBezTo>
                  <a:pt x="398107" y="878510"/>
                  <a:pt x="406565" y="886282"/>
                  <a:pt x="411480" y="896112"/>
                </a:cubicBezTo>
                <a:cubicBezTo>
                  <a:pt x="462773" y="998698"/>
                  <a:pt x="362802" y="826927"/>
                  <a:pt x="438912" y="960120"/>
                </a:cubicBezTo>
                <a:cubicBezTo>
                  <a:pt x="444364" y="969662"/>
                  <a:pt x="451748" y="978010"/>
                  <a:pt x="457200" y="987552"/>
                </a:cubicBezTo>
                <a:cubicBezTo>
                  <a:pt x="463963" y="999387"/>
                  <a:pt x="468264" y="1012569"/>
                  <a:pt x="475488" y="1024128"/>
                </a:cubicBezTo>
                <a:cubicBezTo>
                  <a:pt x="498786" y="1061405"/>
                  <a:pt x="526023" y="1096162"/>
                  <a:pt x="548640" y="1133856"/>
                </a:cubicBezTo>
                <a:cubicBezTo>
                  <a:pt x="576072" y="1179576"/>
                  <a:pt x="597628" y="1229381"/>
                  <a:pt x="630936" y="1271016"/>
                </a:cubicBezTo>
                <a:cubicBezTo>
                  <a:pt x="643128" y="1286256"/>
                  <a:pt x="656686" y="1300497"/>
                  <a:pt x="667512" y="1316736"/>
                </a:cubicBezTo>
                <a:cubicBezTo>
                  <a:pt x="681143" y="1337183"/>
                  <a:pt x="690457" y="1360297"/>
                  <a:pt x="704088" y="1380744"/>
                </a:cubicBezTo>
                <a:cubicBezTo>
                  <a:pt x="720995" y="1406105"/>
                  <a:pt x="758952" y="1453896"/>
                  <a:pt x="758952" y="1453896"/>
                </a:cubicBezTo>
                <a:cubicBezTo>
                  <a:pt x="764167" y="1469540"/>
                  <a:pt x="785632" y="1537515"/>
                  <a:pt x="795528" y="1554480"/>
                </a:cubicBezTo>
                <a:cubicBezTo>
                  <a:pt x="808739" y="1577128"/>
                  <a:pt x="826008" y="1597152"/>
                  <a:pt x="841248" y="1618488"/>
                </a:cubicBezTo>
                <a:cubicBezTo>
                  <a:pt x="844296" y="1633728"/>
                  <a:pt x="844620" y="1649778"/>
                  <a:pt x="850392" y="1664208"/>
                </a:cubicBezTo>
                <a:cubicBezTo>
                  <a:pt x="856993" y="1680710"/>
                  <a:pt x="869398" y="1694280"/>
                  <a:pt x="877824" y="1709928"/>
                </a:cubicBezTo>
                <a:cubicBezTo>
                  <a:pt x="890749" y="1733932"/>
                  <a:pt x="902208" y="1758696"/>
                  <a:pt x="914400" y="1783080"/>
                </a:cubicBezTo>
                <a:lnTo>
                  <a:pt x="932688" y="1819656"/>
                </a:lnTo>
                <a:cubicBezTo>
                  <a:pt x="938784" y="1831848"/>
                  <a:pt x="945914" y="1843576"/>
                  <a:pt x="950976" y="1856232"/>
                </a:cubicBezTo>
                <a:cubicBezTo>
                  <a:pt x="966707" y="1895559"/>
                  <a:pt x="974568" y="1918882"/>
                  <a:pt x="996696" y="1956816"/>
                </a:cubicBezTo>
                <a:cubicBezTo>
                  <a:pt x="1007771" y="1975801"/>
                  <a:pt x="1022747" y="1992384"/>
                  <a:pt x="1033272" y="2011680"/>
                </a:cubicBezTo>
                <a:cubicBezTo>
                  <a:pt x="1041132" y="2026090"/>
                  <a:pt x="1044219" y="2042719"/>
                  <a:pt x="1051560" y="2057400"/>
                </a:cubicBezTo>
                <a:cubicBezTo>
                  <a:pt x="1062550" y="2079379"/>
                  <a:pt x="1076486" y="2099772"/>
                  <a:pt x="1088136" y="2121408"/>
                </a:cubicBezTo>
                <a:cubicBezTo>
                  <a:pt x="1097830" y="2139411"/>
                  <a:pt x="1105048" y="2158739"/>
                  <a:pt x="1115568" y="2176272"/>
                </a:cubicBezTo>
                <a:cubicBezTo>
                  <a:pt x="1123409" y="2189340"/>
                  <a:pt x="1134546" y="2200168"/>
                  <a:pt x="1143000" y="2212848"/>
                </a:cubicBezTo>
                <a:cubicBezTo>
                  <a:pt x="1182343" y="2271862"/>
                  <a:pt x="1195253" y="2319965"/>
                  <a:pt x="1252728" y="2377440"/>
                </a:cubicBezTo>
                <a:lnTo>
                  <a:pt x="1289304" y="2414016"/>
                </a:lnTo>
                <a:cubicBezTo>
                  <a:pt x="1297432" y="2438400"/>
                  <a:pt x="1301670" y="2455425"/>
                  <a:pt x="1316736" y="2478024"/>
                </a:cubicBezTo>
                <a:cubicBezTo>
                  <a:pt x="1339063" y="2511515"/>
                  <a:pt x="1354305" y="2524737"/>
                  <a:pt x="1380744" y="2551176"/>
                </a:cubicBezTo>
                <a:cubicBezTo>
                  <a:pt x="1385315" y="2578600"/>
                  <a:pt x="1392075" y="2636753"/>
                  <a:pt x="1408176" y="2660904"/>
                </a:cubicBezTo>
                <a:lnTo>
                  <a:pt x="1426464" y="2688336"/>
                </a:lnTo>
                <a:cubicBezTo>
                  <a:pt x="1435745" y="2734743"/>
                  <a:pt x="1439081" y="2747025"/>
                  <a:pt x="1444752" y="2798064"/>
                </a:cubicBezTo>
                <a:cubicBezTo>
                  <a:pt x="1456810" y="2906584"/>
                  <a:pt x="1423319" y="2883360"/>
                  <a:pt x="1472184" y="2907792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74971">
            <a:off x="6123036" y="3518509"/>
            <a:ext cx="3031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Mistral" pitchFamily="66" charset="0"/>
              </a:rPr>
              <a:t>Сдадут ВСЕ!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Mistral" pitchFamily="66" charset="0"/>
              </a:rPr>
              <a:t>Ведь мы готовимся</a:t>
            </a:r>
          </a:p>
          <a:p>
            <a:r>
              <a:rPr lang="ru-RU" sz="4800" b="1" i="1" dirty="0">
                <a:solidFill>
                  <a:srgbClr val="FF0000"/>
                </a:solidFill>
                <a:latin typeface="Mistral" pitchFamily="66" charset="0"/>
              </a:rPr>
              <a:t>с</a:t>
            </a:r>
            <a:r>
              <a:rPr lang="ru-RU" sz="4800" b="1" i="1" dirty="0" smtClean="0">
                <a:solidFill>
                  <a:srgbClr val="FF0000"/>
                </a:solidFill>
                <a:latin typeface="Mistral" pitchFamily="66" charset="0"/>
              </a:rPr>
              <a:t>ерьезно!</a:t>
            </a:r>
            <a:endParaRPr lang="ru-RU" sz="4800" b="1" i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580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 flipV="1">
            <a:off x="129172" y="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635896" y="178187"/>
            <a:ext cx="4248472" cy="6463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7818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для «пятерки»?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372032"/>
              </p:ext>
            </p:extLst>
          </p:nvPr>
        </p:nvGraphicFramePr>
        <p:xfrm>
          <a:off x="2195736" y="908719"/>
          <a:ext cx="6581280" cy="5690597"/>
        </p:xfrm>
        <a:graphic>
          <a:graphicData uri="http://schemas.openxmlformats.org/drawingml/2006/table">
            <a:tbl>
              <a:tblPr/>
              <a:tblGrid>
                <a:gridCol w="2559388"/>
                <a:gridCol w="1005473"/>
                <a:gridCol w="1005473"/>
                <a:gridCol w="1005473"/>
                <a:gridCol w="1005473"/>
              </a:tblGrid>
              <a:tr h="379373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b="1" i="0" dirty="0">
                          <a:solidFill>
                            <a:srgbClr val="0070C0"/>
                          </a:solidFill>
                          <a:effectLst/>
                          <a:latin typeface="Trebuchet MS"/>
                        </a:rPr>
                        <a:t>Предмет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b="1" i="0" dirty="0">
                          <a:solidFill>
                            <a:srgbClr val="0070C0"/>
                          </a:solidFill>
                          <a:effectLst/>
                          <a:latin typeface="Trebuchet MS"/>
                        </a:rPr>
                        <a:t>Аналог оценки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i="0" dirty="0">
                          <a:solidFill>
                            <a:srgbClr val="C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i="0" dirty="0">
                          <a:solidFill>
                            <a:srgbClr val="C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i="0" dirty="0">
                          <a:solidFill>
                            <a:srgbClr val="C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i="0" dirty="0">
                          <a:solidFill>
                            <a:srgbClr val="C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Русский язык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58-71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37-57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Математика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47-64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25-46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8747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Иностранные языки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59-83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21-58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8747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Обществознание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55-66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40-54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Химия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56-72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37-55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География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51-66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38-50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Биология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55-71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37-54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Литература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52-66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33-54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История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50-67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33-49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Физика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53-67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37-52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 algn="l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Информатика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от 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57-72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41-56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0" i="0" dirty="0">
                          <a:solidFill>
                            <a:srgbClr val="212121"/>
                          </a:solidFill>
                          <a:effectLst/>
                          <a:latin typeface="Trebuchet MS"/>
                        </a:rPr>
                        <a:t>0-40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8018">
            <a:off x="748431" y="183413"/>
            <a:ext cx="1734421" cy="13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727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H="1">
            <a:off x="53750" y="3289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7" y="1053558"/>
            <a:ext cx="7225512" cy="2213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0953"/>
            <a:ext cx="8305633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Предусмотрен ли общественный контроль </a:t>
            </a:r>
          </a:p>
          <a:p>
            <a:pPr algn="ctr"/>
            <a:r>
              <a:rPr lang="ru-RU" dirty="0"/>
              <a:t>за ходом ЕГЭ??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7" y="980728"/>
            <a:ext cx="7225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свидетельство о ЕГЭ выставляются результаты только по тем общеобразовательным предметам, по которым выпускник набрал количество баллов не ниже минимального, установленного </a:t>
            </a:r>
            <a:r>
              <a:rPr lang="ru-RU" dirty="0" err="1"/>
              <a:t>Рособрнадзором</a:t>
            </a:r>
            <a:r>
              <a:rPr lang="ru-RU" dirty="0"/>
              <a:t>. Нижний порог </a:t>
            </a:r>
            <a:r>
              <a:rPr lang="ru-RU" dirty="0" smtClean="0"/>
              <a:t> аттестации </a:t>
            </a:r>
            <a:r>
              <a:rPr lang="ru-RU" dirty="0"/>
              <a:t>знаний по 100-балльной шкале будет известен через 6-10 дней, после того, как участники сдадут ЕГЭ по предмету в основные сроки и через 3-5 дней после ЕГЭ в дополнительные сроки в июле.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8980"/>
            <a:ext cx="823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каких ЕГЭ будут записаны в свидетельство?</a:t>
            </a:r>
          </a:p>
          <a:p>
            <a:pPr algn="ctr"/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0388" y="4221088"/>
            <a:ext cx="694406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60388" y="4293096"/>
            <a:ext cx="6872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ЕГЭ рассчитываются по </a:t>
            </a:r>
            <a:r>
              <a:rPr lang="ru-RU" dirty="0" err="1"/>
              <a:t>стобалльной</a:t>
            </a:r>
            <a:r>
              <a:rPr lang="ru-RU" dirty="0"/>
              <a:t> шкале и в пятибалльную систему не переводятся, в отличие от аттестата, в котором сохранена пятибалльная шкала. Это означает, что результаты ЕГЭ никак не учитываются при выставлении итоговых оценок в аттестат. Однако для получения аттестата необходимо успешно сдать оба обязательных экзамена – по русскому языку и математике, набрав количество баллов не ниже минимального, установленного для каждого предмета.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282" y="3297741"/>
            <a:ext cx="581622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92436" y="3187543"/>
            <a:ext cx="65120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Влияет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 «двойка» по ЕГЭ </a:t>
            </a:r>
            <a:endParaRPr lang="ru-RU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итоговые оценки в аттестате?</a:t>
            </a:r>
          </a:p>
          <a:p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49023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V="1">
            <a:off x="53750" y="3289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412776"/>
            <a:ext cx="6552728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16633"/>
            <a:ext cx="5976664" cy="11344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6633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Предусмотрен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 общественный контроль </a:t>
            </a:r>
            <a:endParaRPr lang="ru-RU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ходом ЕГЭ</a:t>
            </a:r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??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Нормативно установлен институт общественного наблюдения, который обеспечивает систему общественного контроля за ходом проведения ЕГЭ. </a:t>
            </a:r>
          </a:p>
          <a:p>
            <a:endParaRPr lang="ru-RU" dirty="0"/>
          </a:p>
          <a:p>
            <a:r>
              <a:rPr lang="ru-RU" dirty="0"/>
              <a:t>Аккредитацию наблюдателей проводят органы управления образованием в субъектах РФ либо органы местного самоуправления.</a:t>
            </a:r>
          </a:p>
          <a:p>
            <a:endParaRPr lang="ru-RU" dirty="0"/>
          </a:p>
          <a:p>
            <a:r>
              <a:rPr lang="ru-RU" dirty="0"/>
              <a:t>Общественными наблюдателями могут быть совершеннолетние дееспособные граждане Российской Федерации, получившие аккредитацию в установленном порядке.</a:t>
            </a:r>
          </a:p>
          <a:p>
            <a:endParaRPr lang="ru-RU" dirty="0"/>
          </a:p>
          <a:p>
            <a:r>
              <a:rPr lang="ru-RU" dirty="0"/>
              <a:t>Работники </a:t>
            </a:r>
            <a:r>
              <a:rPr lang="ru-RU" dirty="0" err="1"/>
              <a:t>Рособрнадзора</a:t>
            </a:r>
            <a:r>
              <a:rPr lang="ru-RU" dirty="0"/>
              <a:t>, органов, осуществляющих управление в сфере образования,  образовательных учреждений не могут быть общественными наблюдателями.</a:t>
            </a:r>
          </a:p>
          <a:p>
            <a:endParaRPr lang="ru-RU" dirty="0"/>
          </a:p>
          <a:p>
            <a:r>
              <a:rPr lang="ru-RU" dirty="0"/>
              <a:t>Деятельность общественных наблюдателей осуществляется на безвозмездной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xmlns="" val="2224642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4" t="8021" b="8194"/>
          <a:stretch/>
        </p:blipFill>
        <p:spPr bwMode="auto">
          <a:xfrm rot="10800000" flipV="1">
            <a:off x="53750" y="3290"/>
            <a:ext cx="9036500" cy="68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9178" y="152991"/>
            <a:ext cx="6552728" cy="89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7848872" cy="41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endParaRPr lang="ru-RU" sz="2000" b="0" i="0" spc="200" dirty="0">
              <a:solidFill>
                <a:srgbClr val="212121"/>
              </a:solidFill>
              <a:effectLst/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78" y="10987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Каков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порядок получения и сколько </a:t>
            </a:r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действует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свидетельство о результатах </a:t>
            </a:r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ЕГЭ?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251121"/>
            <a:ext cx="6494362" cy="5490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0477" y="1457087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Участникам ЕГЭ — выпускникам текущего года свидетельства о результатах ЕГЭ выдаются в образовательном учреждении. Иным участникам ЕГЭ свидетельства о результатах ЕГЭ выдаются органом управления образованием субъекта Российской Федерации или местными органами управления образованием. </a:t>
            </a:r>
          </a:p>
          <a:p>
            <a:endParaRPr lang="ru-RU" dirty="0"/>
          </a:p>
          <a:p>
            <a:r>
              <a:rPr lang="ru-RU" dirty="0"/>
              <a:t>Срок действия свидетельства о результатах ЕГЭ истекает 31 декабря года, следующего за годом его получения.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Участники ЕГЭ, поступающие в вузы/</a:t>
            </a:r>
            <a:r>
              <a:rPr lang="ru-RU" dirty="0" err="1"/>
              <a:t>ссузы</a:t>
            </a:r>
            <a:r>
              <a:rPr lang="ru-RU" dirty="0"/>
              <a:t>, имеющие два и более свидетельств о результатах ЕГЭ, срок действия которых не истек, самостоятельно выбирают результаты ЕГЭ по каждому общеобразовательному предмету для подачи документов в приемную комиссию вуза/</a:t>
            </a:r>
            <a:r>
              <a:rPr lang="ru-RU" dirty="0" err="1"/>
              <a:t>ссуза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89027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1400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Все, что Вы должны знать о ЕГЭ , но забыли или постеснялись спросить</vt:lpstr>
      <vt:lpstr>Когда  и как пройдет ЕГЭ 2013 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что Вы должны знать о ЕГЭ , но забыли или постеснялись спросить</dc:title>
  <dc:creator>SamLab.ws</dc:creator>
  <cp:lastModifiedBy>555</cp:lastModifiedBy>
  <cp:revision>41</cp:revision>
  <dcterms:created xsi:type="dcterms:W3CDTF">2012-12-08T18:19:20Z</dcterms:created>
  <dcterms:modified xsi:type="dcterms:W3CDTF">2012-12-10T12:18:31Z</dcterms:modified>
</cp:coreProperties>
</file>